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15-lecture-2.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SdT7FNHq2y3FcaD2KU9zRrxg"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mailto:brad.delong@gmail.com" TargetMode="External"/><Relationship Id="rId4" Type="http://schemas.openxmlformats.org/officeDocument/2006/relationships/hyperlink" Target="https://www.icloud.com/keynote/0SdT7FNHq2y3FcaD2KU9zRrxg"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iketty.pse.ens.fr/files/Solow1956.pdf" TargetMode="External"/><Relationship Id="rId3" Type="http://schemas.openxmlformats.org/officeDocument/2006/relationships/hyperlink" Target="https://www.nber.org/chapters/c5650.pdf" TargetMode="External"/><Relationship Id="rId4" Type="http://schemas.openxmlformats.org/officeDocument/2006/relationships/hyperlink" Target="http://www.piketty.pse.ens.fr/files/Solow1957.pdf" TargetMode="External"/><Relationship Id="rId5" Type="http://schemas.openxmlformats.org/officeDocument/2006/relationships/hyperlink" Target="http://www.j-bradford-delong.net/teaching_Folder/Econ_210c_spring_2002/Readings/Abramovitz.pdf" TargetMode="External"/><Relationship Id="rId6" Type="http://schemas.openxmlformats.org/officeDocument/2006/relationships/hyperlink" Target="https://www.nobelprize.org/prizes/economic-sciences/1987/solow/lecture/"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2-basics.ipynb" TargetMode="External"/><Relationship Id="rId3" Type="http://schemas.openxmlformats.org/officeDocument/2006/relationships/hyperlink" Target="http://datahub.berkeley.edu/user-redirect/interact?account=braddelong&amp;repo=long-form-drafts&amp;branch=master&amp;path=solow-model-3-growing.ipynb" TargetMode="External"/><Relationship Id="rId4" Type="http://schemas.openxmlformats.org/officeDocument/2006/relationships/hyperlink" Target="http://datahub.berkeley.edu/user-redirect/interact?account=braddelong&amp;repo=long-form-drafts&amp;branch=master&amp;path=solow-model-4-using.ipynb" TargetMode="External"/><Relationship Id="rId5"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2:…"/>
          <p:cNvSpPr txBox="1"/>
          <p:nvPr>
            <p:ph type="title" idx="4294967295"/>
          </p:nvPr>
        </p:nvSpPr>
        <p:spPr>
          <a:xfrm>
            <a:off x="277663" y="-1"/>
            <a:ext cx="8572501" cy="2540001"/>
          </a:xfrm>
          <a:prstGeom prst="rect">
            <a:avLst/>
          </a:prstGeom>
        </p:spPr>
        <p:txBody>
          <a:bodyPr>
            <a:normAutofit fontScale="100000" lnSpcReduction="0"/>
          </a:bodyPr>
          <a:lstStyle/>
          <a:p>
            <a:pPr defTabSz="384047">
              <a:defRPr sz="5040"/>
            </a:pPr>
            <a:r>
              <a:t>Lecture 2: </a:t>
            </a:r>
          </a:p>
          <a:p>
            <a:pPr defTabSz="384047">
              <a:defRPr sz="5040"/>
            </a:pPr>
            <a:r>
              <a:t>1.1. Theory: Robert Solow’s Economic Growth Model</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61188">
              <a:spcBef>
                <a:spcPts val="900"/>
              </a:spcBef>
              <a:buSzTx/>
              <a:buFontTx/>
              <a:buNone/>
              <a:defRPr b="1" sz="2844">
                <a:latin typeface="+mj-lt"/>
                <a:ea typeface="+mj-ea"/>
                <a:cs typeface="+mj-cs"/>
                <a:sym typeface="Helvetica"/>
              </a:defRPr>
            </a:pPr>
          </a:p>
          <a:p>
            <a:pPr marL="0" indent="0" algn="ctr" defTabSz="361188">
              <a:spcBef>
                <a:spcPts val="900"/>
              </a:spcBef>
              <a:buSzTx/>
              <a:buFontTx/>
              <a:buNone/>
              <a:defRPr b="1" sz="2844">
                <a:latin typeface="+mj-lt"/>
                <a:ea typeface="+mj-ea"/>
                <a:cs typeface="+mj-cs"/>
                <a:sym typeface="Helvetica"/>
              </a:defRPr>
            </a:pPr>
            <a:r>
              <a:t>Brad DeLong</a:t>
            </a:r>
          </a:p>
          <a:p>
            <a:pPr marL="0" indent="0" algn="ctr" defTabSz="361188">
              <a:spcBef>
                <a:spcPts val="900"/>
              </a:spcBef>
              <a:buSzTx/>
              <a:buFontTx/>
              <a:buNone/>
              <a:defRPr sz="1896">
                <a:latin typeface="+mj-lt"/>
                <a:ea typeface="+mj-ea"/>
                <a:cs typeface="+mj-cs"/>
                <a:sym typeface="Helvetica"/>
              </a:defRPr>
            </a:pPr>
            <a:r>
              <a:t>Department of Economics and Blum Center, U.C. Berkeley; WCEG; and NBER</a:t>
            </a:r>
          </a:p>
          <a:p>
            <a:pPr marL="0" indent="0" algn="ctr" defTabSz="361188">
              <a:spcBef>
                <a:spcPts val="900"/>
              </a:spcBef>
              <a:buSzTx/>
              <a:buFontTx/>
              <a:buNone/>
              <a:defRPr sz="1896">
                <a:latin typeface="+mj-lt"/>
                <a:ea typeface="+mj-ea"/>
                <a:cs typeface="+mj-cs"/>
                <a:sym typeface="Helvetica"/>
              </a:defRPr>
            </a:pPr>
            <a:r>
              <a:t>last revised: 2019-10-15</a:t>
            </a: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264">
                <a:latin typeface="+mj-lt"/>
                <a:ea typeface="+mj-ea"/>
                <a:cs typeface="+mj-cs"/>
                <a:sym typeface="Helvetica"/>
              </a:defRPr>
            </a:pPr>
            <a:r>
              <a:t>Original course by Melissa Dell (Harvard Econ 1342), revised by Brad DeLong, research assistance by Anish Biligiri</a:t>
            </a:r>
          </a:p>
          <a:p>
            <a:pPr marL="0" indent="0" algn="ctr" defTabSz="361188">
              <a:spcBef>
                <a:spcPts val="900"/>
              </a:spcBef>
              <a:buSzTx/>
              <a:buFontTx/>
              <a:buNone/>
              <a:defRPr sz="1264">
                <a:latin typeface="+mj-lt"/>
                <a:ea typeface="+mj-ea"/>
                <a:cs typeface="+mj-cs"/>
                <a:sym typeface="Helvetica"/>
              </a:defRPr>
            </a:pPr>
          </a:p>
          <a:p>
            <a:pPr marL="0" indent="0" algn="ctr" defTabSz="361188">
              <a:spcBef>
                <a:spcPts val="900"/>
              </a:spcBef>
              <a:buSzTx/>
              <a:buFontTx/>
              <a:buNone/>
              <a:defRPr sz="1264">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https://github.com/braddelong/public-files/blob/master/econ-115-lecture-2.pptx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Change in Capital-Intensity κ as a Function of Its Level"/>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Change in Capital-Intensity κ as a Function of Its Level</a:t>
            </a:r>
          </a:p>
        </p:txBody>
      </p:sp>
      <p:pic>
        <p:nvPicPr>
          <p:cNvPr id="74" name="Image" descr="Image"/>
          <p:cNvPicPr>
            <a:picLocks noChangeAspect="1"/>
          </p:cNvPicPr>
          <p:nvPr/>
        </p:nvPicPr>
        <p:blipFill>
          <a:blip r:embed="rId2">
            <a:extLst/>
          </a:blip>
          <a:stretch>
            <a:fillRect/>
          </a:stretch>
        </p:blipFill>
        <p:spPr>
          <a:xfrm>
            <a:off x="277663" y="1270000"/>
            <a:ext cx="8420101" cy="54864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Catch Our Breath…"/>
          <p:cNvSpPr txBox="1"/>
          <p:nvPr>
            <p:ph type="title"/>
          </p:nvPr>
        </p:nvSpPr>
        <p:spPr>
          <a:xfrm>
            <a:off x="276457" y="-1"/>
            <a:ext cx="8572501" cy="1270001"/>
          </a:xfrm>
          <a:prstGeom prst="rect">
            <a:avLst/>
          </a:prstGeom>
        </p:spPr>
        <p:txBody>
          <a:bodyPr/>
          <a:lstStyle/>
          <a:p>
            <a:pPr/>
            <a:r>
              <a:t>Catch Our Breath…</a:t>
            </a:r>
          </a:p>
        </p:txBody>
      </p:sp>
      <p:sp>
        <p:nvSpPr>
          <p:cNvPr id="77"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78" name="Image" descr="Image"/>
          <p:cNvPicPr>
            <a:picLocks noChangeAspect="1"/>
          </p:cNvPicPr>
          <p:nvPr/>
        </p:nvPicPr>
        <p:blipFill>
          <a:blip r:embed="rId2">
            <a:extLst/>
          </a:blip>
          <a:stretch>
            <a:fillRect/>
          </a:stretch>
        </p:blipFill>
        <p:spPr>
          <a:xfrm>
            <a:off x="4086457" y="1270000"/>
            <a:ext cx="4762501" cy="47625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THE RULE OF 25!"/>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RULE OF 25!</a:t>
            </a:r>
          </a:p>
        </p:txBody>
      </p:sp>
      <p:sp>
        <p:nvSpPr>
          <p:cNvPr id="81" name="You are going to be nodding off by now—if you haven’t already……"/>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You are going to be nodding off by now—if you haven’t already…</a:t>
            </a:r>
            <a:endParaRPr b="1">
              <a:latin typeface="+mj-lt"/>
              <a:ea typeface="+mj-ea"/>
              <a:cs typeface="+mj-cs"/>
              <a:sym typeface="Helvetica"/>
            </a:endParaRPr>
          </a:p>
          <a:p>
            <a:pPr marL="0" indent="0">
              <a:spcBef>
                <a:spcPts val="1200"/>
              </a:spcBef>
              <a:buSzTx/>
              <a:buFontTx/>
              <a:buNone/>
              <a:defRPr sz="2400">
                <a:latin typeface="Times New Roman"/>
                <a:ea typeface="Times New Roman"/>
                <a:cs typeface="Times New Roman"/>
                <a:sym typeface="Times New Roman"/>
              </a:defRPr>
            </a:pPr>
            <a:endParaRPr b="1">
              <a:latin typeface="+mj-lt"/>
              <a:ea typeface="+mj-ea"/>
              <a:cs typeface="+mj-cs"/>
              <a:sym typeface="Helvetica"/>
            </a:endParaRPr>
          </a:p>
          <a:p>
            <a:pPr marL="240631" indent="-240631">
              <a:spcBef>
                <a:spcPts val="1200"/>
              </a:spcBef>
              <a:buFontTx/>
              <a:defRPr sz="2400">
                <a:latin typeface="Times New Roman"/>
                <a:ea typeface="Times New Roman"/>
                <a:cs typeface="Times New Roman"/>
                <a:sym typeface="Times New Roman"/>
              </a:defRPr>
            </a:pPr>
            <a:r>
              <a:rPr>
                <a:latin typeface="+mj-lt"/>
                <a:ea typeface="+mj-ea"/>
                <a:cs typeface="+mj-cs"/>
                <a:sym typeface="Helvetica"/>
              </a:rPr>
              <a:t>So stand up…</a:t>
            </a:r>
            <a:endParaRPr>
              <a:latin typeface="+mj-lt"/>
              <a:ea typeface="+mj-ea"/>
              <a:cs typeface="+mj-cs"/>
              <a:sym typeface="Helvetica"/>
            </a:endParaRPr>
          </a:p>
          <a:p>
            <a:pPr marL="240631" indent="-240631">
              <a:spcBef>
                <a:spcPts val="1200"/>
              </a:spcBef>
              <a:buFontTx/>
              <a:defRPr sz="2400">
                <a:latin typeface="Times New Roman"/>
                <a:ea typeface="Times New Roman"/>
                <a:cs typeface="Times New Roman"/>
                <a:sym typeface="Times New Roman"/>
              </a:defRPr>
            </a:pPr>
            <a:r>
              <a:rPr>
                <a:latin typeface="+mj-lt"/>
                <a:ea typeface="+mj-ea"/>
                <a:cs typeface="+mj-cs"/>
                <a:sym typeface="Helvetica"/>
              </a:rPr>
              <a:t>Introduce yourself to your neighbors to left &amp; right…</a:t>
            </a:r>
            <a:endParaRPr>
              <a:latin typeface="+mj-lt"/>
              <a:ea typeface="+mj-ea"/>
              <a:cs typeface="+mj-cs"/>
              <a:sym typeface="Helvetica"/>
            </a:endParaRPr>
          </a:p>
          <a:p>
            <a:pPr marL="240631" indent="-240631">
              <a:spcBef>
                <a:spcPts val="1200"/>
              </a:spcBef>
              <a:buFontTx/>
              <a:defRPr sz="2400">
                <a:latin typeface="Times New Roman"/>
                <a:ea typeface="Times New Roman"/>
                <a:cs typeface="Times New Roman"/>
                <a:sym typeface="Times New Roman"/>
              </a:defRPr>
            </a:pPr>
            <a:r>
              <a:rPr>
                <a:latin typeface="+mj-lt"/>
                <a:ea typeface="+mj-ea"/>
                <a:cs typeface="+mj-cs"/>
                <a:sym typeface="Helvetica"/>
              </a:rPr>
              <a:t>&amp; say something nice…</a:t>
            </a:r>
            <a:endParaRPr>
              <a:latin typeface="+mj-lt"/>
              <a:ea typeface="+mj-ea"/>
              <a:cs typeface="+mj-cs"/>
              <a:sym typeface="Helvetica"/>
            </a:endParaRPr>
          </a:p>
          <a:p>
            <a:pPr marL="240631" indent="-240631">
              <a:spcBef>
                <a:spcPts val="1200"/>
              </a:spcBef>
              <a:buFontTx/>
              <a:defRPr sz="2400">
                <a:latin typeface="Times New Roman"/>
                <a:ea typeface="Times New Roman"/>
                <a:cs typeface="Times New Roman"/>
                <a:sym typeface="Times New Roman"/>
              </a:defRPr>
            </a:pPr>
            <a:r>
              <a:rPr>
                <a:latin typeface="+mj-lt"/>
                <a:ea typeface="+mj-ea"/>
                <a:cs typeface="+mj-cs"/>
                <a:sym typeface="Helvetica"/>
              </a:rPr>
              <a:t>&amp; now we will do some review: </a:t>
            </a:r>
            <a:r>
              <a:t>&lt;</a:t>
            </a:r>
            <a:r>
              <a:rPr u="sng">
                <a:solidFill>
                  <a:srgbClr val="0000FF"/>
                </a:solidFill>
                <a:uFill>
                  <a:solidFill>
                    <a:srgbClr val="0000FF"/>
                  </a:solidFill>
                </a:uFill>
                <a:hlinkClick r:id="rId2" invalidUrl="" action="" tgtFrame="" tooltip="" history="1" highlightClick="0" endSnd="0"/>
              </a:rPr>
              <a:t>https://www.icloud.com/keynote/0SdT7FNHq2y3FcaD2KU9zRrxg</a:t>
            </a:r>
            <a:r>
              <a:t>&gt;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Changeup Review: 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Changeup Review: One Table: Average Global Numbers</a:t>
            </a:r>
          </a:p>
        </p:txBody>
      </p:sp>
      <p:pic>
        <p:nvPicPr>
          <p:cNvPr id="84" name="Image" descr="Image"/>
          <p:cNvPicPr>
            <a:picLocks noChangeAspect="1"/>
          </p:cNvPicPr>
          <p:nvPr/>
        </p:nvPicPr>
        <p:blipFill>
          <a:blip r:embed="rId2">
            <a:extLst/>
          </a:blip>
          <a:stretch>
            <a:fillRect/>
          </a:stretch>
        </p:blipFill>
        <p:spPr>
          <a:xfrm>
            <a:off x="277663" y="1270000"/>
            <a:ext cx="5130801" cy="4470400"/>
          </a:xfrm>
          <a:prstGeom prst="rect">
            <a:avLst/>
          </a:prstGeom>
          <a:ln w="12700">
            <a:miter lim="400000"/>
          </a:ln>
        </p:spPr>
      </p:pic>
      <p:sp>
        <p:nvSpPr>
          <p:cNvPr id="85" name="J. Bradford DeLong brad.delong@gmail.com 2020-01-18 &lt;https://www.icloud.com/keynote/0SdT7FNHq2y3FcaD2KU9zRrxg&gt;"/>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2020-01-18 &lt;</a:t>
            </a:r>
            <a:r>
              <a:rPr u="sng">
                <a:solidFill>
                  <a:srgbClr val="0000FF"/>
                </a:solidFill>
                <a:uFill>
                  <a:solidFill>
                    <a:srgbClr val="0000FF"/>
                  </a:solidFill>
                </a:uFill>
                <a:hlinkClick r:id="rId4" invalidUrl="" action="" tgtFrame="" tooltip="" history="1" highlightClick="0" endSnd="0"/>
              </a:rPr>
              <a:t>https://www.icloud.com/keynote/0SdT7FNHq2y3FcaD2KU9zRrxg</a:t>
            </a:r>
            <a:r>
              <a:t>&gt;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You’ve Seen This Before…"/>
          <p:cNvSpPr txBox="1"/>
          <p:nvPr>
            <p:ph type="title" idx="4294967295"/>
          </p:nvPr>
        </p:nvSpPr>
        <p:spPr>
          <a:xfrm>
            <a:off x="277663" y="-1"/>
            <a:ext cx="8572501" cy="1267124"/>
          </a:xfrm>
          <a:prstGeom prst="rect">
            <a:avLst/>
          </a:prstGeom>
        </p:spPr>
        <p:txBody>
          <a:bodyPr>
            <a:normAutofit fontScale="100000" lnSpcReduction="0"/>
          </a:bodyPr>
          <a:lstStyle>
            <a:lvl1pPr defTabSz="397763">
              <a:defRPr sz="5220">
                <a:solidFill>
                  <a:srgbClr val="000080"/>
                </a:solidFill>
                <a:latin typeface="+mj-lt"/>
                <a:ea typeface="+mj-ea"/>
                <a:cs typeface="+mj-cs"/>
                <a:sym typeface="Helvetica"/>
              </a:defRPr>
            </a:lvl1pPr>
          </a:lstStyle>
          <a:p>
            <a:pPr/>
            <a:r>
              <a:t>You’ve Seen This Before…</a:t>
            </a:r>
          </a:p>
        </p:txBody>
      </p:sp>
      <p:sp>
        <p:nvSpPr>
          <p:cNvPr id="88" name="Approximately what was the growth rate of the human useful-ideas stock between the year 0 and 1500?…"/>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91" name="Approximately what has been the growth rate of the human useful-ideas stock between the year 1870 and today?…"/>
          <p:cNvSpPr txBox="1"/>
          <p:nvPr>
            <p:ph type="body" sz="half" idx="4294967295"/>
          </p:nvPr>
        </p:nvSpPr>
        <p:spPr>
          <a:xfrm>
            <a:off x="5417993" y="1267122"/>
            <a:ext cx="343217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pic>
        <p:nvPicPr>
          <p:cNvPr id="92" name="Image" descr="Image"/>
          <p:cNvPicPr>
            <a:picLocks noChangeAspect="1"/>
          </p:cNvPicPr>
          <p:nvPr/>
        </p:nvPicPr>
        <p:blipFill>
          <a:blip r:embed="rId2">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95"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sp>
        <p:nvSpPr>
          <p:cNvPr id="96"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pic>
        <p:nvPicPr>
          <p:cNvPr id="97" name="Image" descr="Image"/>
          <p:cNvPicPr>
            <a:picLocks noChangeAspect="1"/>
          </p:cNvPicPr>
          <p:nvPr/>
        </p:nvPicPr>
        <p:blipFill>
          <a:blip r:embed="rId3">
            <a:extLst/>
          </a:blip>
          <a:stretch>
            <a:fillRect/>
          </a:stretch>
        </p:blipFill>
        <p:spPr>
          <a:xfrm>
            <a:off x="277663" y="1270000"/>
            <a:ext cx="4775201" cy="44958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lvl1pPr>
          </a:lstStyle>
          <a:p>
            <a:pPr/>
            <a:r>
              <a:t>One Table: Average Global Numbers</a:t>
            </a:r>
          </a:p>
        </p:txBody>
      </p:sp>
      <p:sp>
        <p:nvSpPr>
          <p:cNvPr id="100" name="10:00"/>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10:00</a:t>
            </a:r>
          </a:p>
        </p:txBody>
      </p:sp>
      <p:pic>
        <p:nvPicPr>
          <p:cNvPr id="101"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104"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208547" indent="-208547" defTabSz="297179">
              <a:buFontTx/>
              <a:buAutoNum type="arabicPeriod" startAt="1"/>
              <a:defRPr sz="1495">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buFontTx/>
              <a:buAutoNum type="arabicPeriod" startAt="1"/>
              <a:defRPr sz="1495">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buFontTx/>
              <a:buAutoNum type="arabicPeriod" startAt="1"/>
              <a:defRPr sz="1495">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208547" indent="-208547" defTabSz="297179">
              <a:buFontTx/>
              <a:buAutoNum type="arabicPeriod" startAt="1"/>
              <a:defRPr sz="1495">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buFontTx/>
              <a:buAutoNum type="arabicPeriod" startAt="1"/>
              <a:defRPr sz="1495">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buFontTx/>
              <a:buAutoNum type="arabicPeriod" startAt="1"/>
              <a:defRPr sz="1495">
                <a:latin typeface="Times New Roman"/>
                <a:ea typeface="Times New Roman"/>
                <a:cs typeface="Times New Roman"/>
                <a:sym typeface="Times New Roman"/>
              </a:defRPr>
            </a:pPr>
            <a:r>
              <a:t>What are these four in rank order of importance</a:t>
            </a:r>
          </a:p>
        </p:txBody>
      </p:sp>
      <p:sp>
        <p:nvSpPr>
          <p:cNvPr id="105"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06"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107" name="Image" descr="Image"/>
          <p:cNvPicPr>
            <a:picLocks noChangeAspect="1"/>
          </p:cNvPicPr>
          <p:nvPr/>
        </p:nvPicPr>
        <p:blipFill>
          <a:blip r:embed="rId3">
            <a:extLst/>
          </a:blip>
          <a:stretch>
            <a:fillRect/>
          </a:stretch>
        </p:blipFill>
        <p:spPr>
          <a:xfrm>
            <a:off x="5484663" y="1230125"/>
            <a:ext cx="3365501" cy="192125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110"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11"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112"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Solow Model Basic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Solow Model Basics</a:t>
            </a:r>
          </a:p>
        </p:txBody>
      </p:sp>
      <p:sp>
        <p:nvSpPr>
          <p:cNvPr id="40" name="Lecture Notes: &lt;https://www.bradford-delong.com/2020/01/lecture-notes-the-solow-growth-model-the-history-of-economic-growth-econ-135.html&gt;…"/>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a:p>
            <a:pPr marL="0" indent="0">
              <a:spcBef>
                <a:spcPts val="1200"/>
              </a:spcBef>
              <a:buSzTx/>
              <a:buFontTx/>
              <a:buNone/>
              <a:defRPr sz="2400">
                <a:latin typeface="Times New Roman"/>
                <a:ea typeface="Times New Roman"/>
                <a:cs typeface="Times New Roman"/>
                <a:sym typeface="Times New Roman"/>
              </a:defRPr>
            </a:pPr>
            <a:r>
              <a:rPr b="1"/>
              <a:t>Let's assume three things about the relationship between an economy's resources and the total output it produces and income it generates</a:t>
            </a:r>
            <a:r>
              <a:t>:</a:t>
            </a:r>
          </a:p>
          <a:p>
            <a:pPr marL="240631" indent="-240631">
              <a:spcBef>
                <a:spcPts val="1200"/>
              </a:spcBef>
              <a:buFontTx/>
              <a:defRPr sz="2400">
                <a:latin typeface="Times New Roman"/>
                <a:ea typeface="Times New Roman"/>
                <a:cs typeface="Times New Roman"/>
                <a:sym typeface="Times New Roman"/>
              </a:defRPr>
            </a:pPr>
            <a:r>
              <a:t>Production</a:t>
            </a:r>
          </a:p>
          <a:p>
            <a:pPr marL="240631" indent="-240631">
              <a:spcBef>
                <a:spcPts val="1200"/>
              </a:spcBef>
              <a:buFontTx/>
              <a:defRPr sz="2400">
                <a:latin typeface="Times New Roman"/>
                <a:ea typeface="Times New Roman"/>
                <a:cs typeface="Times New Roman"/>
                <a:sym typeface="Times New Roman"/>
              </a:defRPr>
            </a:pPr>
            <a:r>
              <a:t>Other parts of the model</a:t>
            </a:r>
          </a:p>
          <a:p>
            <a:pPr marL="240631" indent="-240631">
              <a:spcBef>
                <a:spcPts val="1200"/>
              </a:spcBef>
              <a:buFontTx/>
              <a:defRPr sz="2400">
                <a:latin typeface="Times New Roman"/>
                <a:ea typeface="Times New Roman"/>
                <a:cs typeface="Times New Roman"/>
                <a:sym typeface="Times New Roman"/>
              </a:defRPr>
            </a:pPr>
            <a:r>
              <a:t>Balanced-growth equilibrium</a:t>
            </a:r>
          </a:p>
          <a:p>
            <a:pPr marL="240631" indent="-240631">
              <a:spcBef>
                <a:spcPts val="1200"/>
              </a:spcBef>
              <a:buFontTx/>
              <a:defRPr sz="2400">
                <a:latin typeface="Times New Roman"/>
                <a:ea typeface="Times New Roman"/>
                <a:cs typeface="Times New Roman"/>
                <a:sym typeface="Times New Roman"/>
              </a:defRPr>
            </a:pPr>
            <a:r>
              <a:t>Convergence to equilibrium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115"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116"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19"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120"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sp>
        <p:nvSpPr>
          <p:cNvPr id="124" name="10:45"/>
          <p:cNvSpPr txBox="1"/>
          <p:nvPr/>
        </p:nvSpPr>
        <p:spPr>
          <a:xfrm>
            <a:off x="8221129" y="6487159"/>
            <a:ext cx="92287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10:45</a:t>
            </a:r>
          </a:p>
        </p:txBody>
      </p:sp>
      <p:pic>
        <p:nvPicPr>
          <p:cNvPr id="125" name="Image" descr="Image"/>
          <p:cNvPicPr>
            <a:picLocks noChangeAspect="1"/>
          </p:cNvPicPr>
          <p:nvPr/>
        </p:nvPicPr>
        <p:blipFill>
          <a:blip r:embed="rId2">
            <a:extLst/>
          </a:blip>
          <a:stretch>
            <a:fillRect/>
          </a:stretch>
        </p:blipFill>
        <p:spPr>
          <a:xfrm>
            <a:off x="277663" y="1270000"/>
            <a:ext cx="8572501" cy="4730113"/>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Four Major Features"/>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a:t>
            </a:r>
          </a:p>
        </p:txBody>
      </p:sp>
      <p:sp>
        <p:nvSpPr>
          <p:cNvPr id="128"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 with population growth on average but with average population growth very slow</a:t>
            </a:r>
          </a:p>
          <a:p>
            <a:pPr lvl="1" marL="621631" indent="-240631">
              <a:spcBef>
                <a:spcPts val="1200"/>
              </a:spcBef>
              <a:buFontTx/>
              <a:buChar char="•"/>
              <a:defRPr sz="2400">
                <a:latin typeface="Times New Roman"/>
                <a:ea typeface="Times New Roman"/>
                <a:cs typeface="Times New Roman"/>
                <a:sym typeface="Times New Roman"/>
              </a:defRPr>
            </a:pPr>
            <a:r>
              <a:t>n = 0.07%/yr; h = 0.035%/yr</a:t>
            </a:r>
          </a:p>
          <a:p>
            <a:pPr marL="320842" indent="-320842">
              <a:spcBef>
                <a:spcPts val="1200"/>
              </a:spcBef>
              <a:buFontTx/>
              <a:buAutoNum type="arabicPeriod" startAt="1"/>
              <a:defRPr sz="2400">
                <a:latin typeface="Times New Roman"/>
                <a:ea typeface="Times New Roman"/>
                <a:cs typeface="Times New Roman"/>
                <a:sym typeface="Times New Roman"/>
              </a:defRPr>
            </a:pPr>
            <a:r>
              <a:t>Growing prosperity, in the Industrial Revolution and the Modern Economic Growth ages</a:t>
            </a:r>
          </a:p>
          <a:p>
            <a:pPr lvl="1" marL="621631" indent="-240631">
              <a:spcBef>
                <a:spcPts val="1200"/>
              </a:spcBef>
              <a:buFontTx/>
              <a:buChar char="•"/>
              <a:defRPr sz="2400">
                <a:latin typeface="Times New Roman"/>
                <a:ea typeface="Times New Roman"/>
                <a:cs typeface="Times New Roman"/>
                <a:sym typeface="Times New Roman"/>
              </a:defRPr>
            </a:pPr>
            <a:r>
              <a:t>In the MEG era: h = 2.06%/yr</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129" name="10:55"/>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10:55</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Catch Our Breath…"/>
          <p:cNvSpPr txBox="1"/>
          <p:nvPr>
            <p:ph type="title"/>
          </p:nvPr>
        </p:nvSpPr>
        <p:spPr>
          <a:xfrm>
            <a:off x="276457" y="-1"/>
            <a:ext cx="8572501" cy="1270001"/>
          </a:xfrm>
          <a:prstGeom prst="rect">
            <a:avLst/>
          </a:prstGeom>
        </p:spPr>
        <p:txBody>
          <a:bodyPr/>
          <a:lstStyle/>
          <a:p>
            <a:pPr/>
            <a:r>
              <a:t>Catch Our Breath…</a:t>
            </a:r>
          </a:p>
        </p:txBody>
      </p:sp>
      <p:sp>
        <p:nvSpPr>
          <p:cNvPr id="132"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33" name="Image" descr="Image"/>
          <p:cNvPicPr>
            <a:picLocks noChangeAspect="1"/>
          </p:cNvPicPr>
          <p:nvPr/>
        </p:nvPicPr>
        <p:blipFill>
          <a:blip r:embed="rId2">
            <a:extLst/>
          </a:blip>
          <a:stretch>
            <a:fillRect/>
          </a:stretch>
        </p:blipFill>
        <p:spPr>
          <a:xfrm>
            <a:off x="4113063" y="1270000"/>
            <a:ext cx="4735895" cy="47625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lvl1pPr>
          </a:lstStyle>
          <a:p>
            <a:pPr/>
            <a:r>
              <a:t>Solving the Model</a:t>
            </a:r>
          </a:p>
        </p:txBody>
      </p:sp>
      <p:pic>
        <p:nvPicPr>
          <p:cNvPr id="136"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Balanced-Growth Equilibrium: Steady-State Capital-Intensity κ*"/>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Balanced-Growth Equilibrium: Steady-State Capital-Intensity κ*</a:t>
            </a:r>
          </a:p>
        </p:txBody>
      </p:sp>
      <p:pic>
        <p:nvPicPr>
          <p:cNvPr id="139" name="Image" descr="Image"/>
          <p:cNvPicPr>
            <a:picLocks noChangeAspect="1"/>
          </p:cNvPicPr>
          <p:nvPr/>
        </p:nvPicPr>
        <p:blipFill>
          <a:blip r:embed="rId2">
            <a:extLst/>
          </a:blip>
          <a:stretch>
            <a:fillRect/>
          </a:stretch>
        </p:blipFill>
        <p:spPr>
          <a:xfrm>
            <a:off x="277663" y="2113756"/>
            <a:ext cx="8699501" cy="34163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42"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43"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Convergence to Steady-State Capital-Intens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Convergence to Steady-State Capital-Intensity</a:t>
            </a:r>
          </a:p>
        </p:txBody>
      </p:sp>
      <p:pic>
        <p:nvPicPr>
          <p:cNvPr id="146" name="Image" descr="Image"/>
          <p:cNvPicPr>
            <a:picLocks noChangeAspect="1"/>
          </p:cNvPicPr>
          <p:nvPr/>
        </p:nvPicPr>
        <p:blipFill>
          <a:blip r:embed="rId2">
            <a:extLst/>
          </a:blip>
          <a:stretch>
            <a:fillRect/>
          </a:stretch>
        </p:blipFill>
        <p:spPr>
          <a:xfrm>
            <a:off x="277663" y="1579067"/>
            <a:ext cx="8661401" cy="46736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Convergence to κ*"/>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Convergence to κ*</a:t>
            </a:r>
          </a:p>
        </p:txBody>
      </p:sp>
      <p:pic>
        <p:nvPicPr>
          <p:cNvPr id="149"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Solow Model Basics: Production"/>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Solow Model Basics: Production</a:t>
            </a:r>
          </a:p>
        </p:txBody>
      </p:sp>
      <p:sp>
        <p:nvSpPr>
          <p:cNvPr id="43" name="Let's assume three things about the relationship between an economy's resources and the total output it produces and income it generates:…"/>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397763">
              <a:spcBef>
                <a:spcPts val="1000"/>
              </a:spcBef>
              <a:buSzTx/>
              <a:buFontTx/>
              <a:buNone/>
              <a:defRPr sz="2088">
                <a:latin typeface="Times New Roman"/>
                <a:ea typeface="Times New Roman"/>
                <a:cs typeface="Times New Roman"/>
                <a:sym typeface="Times New Roman"/>
              </a:defRPr>
            </a:pPr>
            <a:r>
              <a:rPr b="1"/>
              <a:t>Let's assume three things about the relationship between an economy's resources and the total output it produces and income it generates</a:t>
            </a:r>
            <a:r>
              <a:t>:</a:t>
            </a:r>
          </a:p>
          <a:p>
            <a:pPr marL="279132" indent="-279132" defTabSz="397763">
              <a:spcBef>
                <a:spcPts val="1000"/>
              </a:spcBef>
              <a:buFontTx/>
              <a:buAutoNum type="arabicPeriod" startAt="1"/>
              <a:defRPr sz="2088">
                <a:latin typeface="Times New Roman"/>
                <a:ea typeface="Times New Roman"/>
                <a:cs typeface="Times New Roman"/>
                <a:sym typeface="Times New Roman"/>
              </a:defRPr>
            </a:pPr>
            <a:r>
              <a:t>A proportional increase in the economy's capital intensity </a:t>
            </a:r>
            <a:r>
              <a:rPr b="1"/>
              <a:t>κ</a:t>
            </a:r>
            <a:r>
              <a:t>, measured by the capital stock divided by total production κ = </a:t>
            </a:r>
            <a:r>
              <a:rPr b="1"/>
              <a:t>K/Y</a:t>
            </a:r>
            <a:r>
              <a:t>, will carry with it the same (smaller) proportional increase in income and production Y no matter how rich and productive the economy is. A 1% increase in capital intensity will always increase income and production by the same proportional amount. </a:t>
            </a:r>
          </a:p>
          <a:p>
            <a:pPr marL="279132" indent="-279132" defTabSz="397763">
              <a:spcBef>
                <a:spcPts val="1000"/>
              </a:spcBef>
              <a:buFontTx/>
              <a:buAutoNum type="arabicPeriod" startAt="1"/>
              <a:defRPr sz="2088">
                <a:latin typeface="Times New Roman"/>
                <a:ea typeface="Times New Roman"/>
                <a:cs typeface="Times New Roman"/>
                <a:sym typeface="Times New Roman"/>
              </a:defRPr>
            </a:pPr>
            <a:r>
              <a:t>If two economies have the same capital intensity, defined as the same capital-output ratio κ, and have the same level of technology- and organization-driven efficiency-of-labor </a:t>
            </a:r>
            <a:r>
              <a:rPr b="1"/>
              <a:t>E</a:t>
            </a:r>
            <a:r>
              <a:t>, then the ratio of their levels of income and output will be equal to the ratio of their labor forces </a:t>
            </a:r>
            <a:r>
              <a:rPr b="1"/>
              <a:t>L</a:t>
            </a:r>
            <a:r>
              <a:t>.</a:t>
            </a:r>
          </a:p>
          <a:p>
            <a:pPr marL="279132" indent="-279132" defTabSz="397763">
              <a:spcBef>
                <a:spcPts val="1000"/>
              </a:spcBef>
              <a:buFontTx/>
              <a:buAutoNum type="arabicPeriod" startAt="1"/>
              <a:defRPr sz="2088">
                <a:latin typeface="Times New Roman"/>
                <a:ea typeface="Times New Roman"/>
                <a:cs typeface="Times New Roman"/>
                <a:sym typeface="Times New Roman"/>
              </a:defRPr>
            </a:pPr>
            <a:r>
              <a:t>If two economies have the same capital intensity, defined as the same capital-output ratio κ, and have the same labor forces, then the ratio of their levels of income and output will be equal to the ratio of their technology- and organization-driven efficiencies-of-labor 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Other Variables in the Model"/>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Other Variables in the Model</a:t>
            </a:r>
          </a:p>
        </p:txBody>
      </p:sp>
      <p:pic>
        <p:nvPicPr>
          <p:cNvPr id="152" name="Image" descr="Image"/>
          <p:cNvPicPr>
            <a:picLocks noChangeAspect="1"/>
          </p:cNvPicPr>
          <p:nvPr/>
        </p:nvPicPr>
        <p:blipFill>
          <a:blip r:embed="rId2">
            <a:extLst/>
          </a:blip>
          <a:stretch>
            <a:fillRect/>
          </a:stretch>
        </p:blipFill>
        <p:spPr>
          <a:xfrm>
            <a:off x="2894032" y="1270000"/>
            <a:ext cx="3521201" cy="537827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Catch Our Breath…"/>
          <p:cNvSpPr txBox="1"/>
          <p:nvPr>
            <p:ph type="title"/>
          </p:nvPr>
        </p:nvSpPr>
        <p:spPr>
          <a:xfrm>
            <a:off x="276457" y="-1"/>
            <a:ext cx="8572501" cy="1270001"/>
          </a:xfrm>
          <a:prstGeom prst="rect">
            <a:avLst/>
          </a:prstGeom>
        </p:spPr>
        <p:txBody>
          <a:bodyPr/>
          <a:lstStyle/>
          <a:p>
            <a:pPr/>
            <a:r>
              <a:t>Catch Our Breath…</a:t>
            </a:r>
          </a:p>
        </p:txBody>
      </p:sp>
      <p:sp>
        <p:nvSpPr>
          <p:cNvPr id="155"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56" name="Image" descr="Image"/>
          <p:cNvPicPr>
            <a:picLocks noChangeAspect="1"/>
          </p:cNvPicPr>
          <p:nvPr/>
        </p:nvPicPr>
        <p:blipFill>
          <a:blip r:embed="rId2">
            <a:extLst/>
          </a:blip>
          <a:stretch>
            <a:fillRect/>
          </a:stretch>
        </p:blipFill>
        <p:spPr>
          <a:xfrm>
            <a:off x="4086457" y="1270000"/>
            <a:ext cx="4762501" cy="47625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Basic Referenc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Basic References</a:t>
            </a:r>
          </a:p>
        </p:txBody>
      </p:sp>
      <p:sp>
        <p:nvSpPr>
          <p:cNvPr id="159" name="Robert Solow (1956): A Contribution to the Theory of Economic Growth &lt;http://piketty.pse.ens.fr/files/Solow1956.pdf&gt;…"/>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t>Robert Solow (1956): A Contribution to the Theory of Economic Growth &lt;</a:t>
            </a:r>
            <a:r>
              <a:rPr u="sng">
                <a:solidFill>
                  <a:srgbClr val="0000FF"/>
                </a:solidFill>
                <a:uFill>
                  <a:solidFill>
                    <a:srgbClr val="0000FF"/>
                  </a:solidFill>
                </a:uFill>
                <a:hlinkClick r:id="rId2" invalidUrl="" action="" tgtFrame="" tooltip="" history="1" highlightClick="0" endSnd="0"/>
              </a:rPr>
              <a:t>http://piketty.pse.ens.fr/files/Solow1956.pdf</a:t>
            </a:r>
            <a:r>
              <a:t>&gt;</a:t>
            </a:r>
          </a:p>
          <a:p>
            <a:pPr marL="0" indent="0" defTabSz="434340">
              <a:spcBef>
                <a:spcPts val="1100"/>
              </a:spcBef>
              <a:buSzTx/>
              <a:buFontTx/>
              <a:buNone/>
              <a:defRPr sz="2280">
                <a:latin typeface="Times New Roman"/>
                <a:ea typeface="Times New Roman"/>
                <a:cs typeface="Times New Roman"/>
                <a:sym typeface="Times New Roman"/>
              </a:defRPr>
            </a:pPr>
            <a:r>
              <a:t>Moses Abramovitz (1956): Resource and Output Trends in the United States Since 1870 &lt;</a:t>
            </a:r>
            <a:r>
              <a:rPr u="sng">
                <a:solidFill>
                  <a:srgbClr val="0000FF"/>
                </a:solidFill>
                <a:uFill>
                  <a:solidFill>
                    <a:srgbClr val="0000FF"/>
                  </a:solidFill>
                </a:uFill>
                <a:hlinkClick r:id="rId3" invalidUrl="" action="" tgtFrame="" tooltip="" history="1" highlightClick="0" endSnd="0"/>
              </a:rPr>
              <a:t>https://www.nber.org/chapters/c5650.pdf</a:t>
            </a:r>
            <a:r>
              <a:t>&gt;</a:t>
            </a:r>
          </a:p>
          <a:p>
            <a:pPr marL="0" indent="0" defTabSz="434340">
              <a:spcBef>
                <a:spcPts val="1100"/>
              </a:spcBef>
              <a:buSzTx/>
              <a:buFontTx/>
              <a:buNone/>
              <a:defRPr sz="2280">
                <a:latin typeface="Times New Roman"/>
                <a:ea typeface="Times New Roman"/>
                <a:cs typeface="Times New Roman"/>
                <a:sym typeface="Times New Roman"/>
              </a:defRPr>
            </a:pPr>
            <a:r>
              <a:t>Robert Solow (1957): Technical Change and the Aggregate Production Function &lt;</a:t>
            </a:r>
            <a:r>
              <a:rPr u="sng">
                <a:solidFill>
                  <a:srgbClr val="0000FF"/>
                </a:solidFill>
                <a:uFill>
                  <a:solidFill>
                    <a:srgbClr val="0000FF"/>
                  </a:solidFill>
                </a:uFill>
                <a:hlinkClick r:id="rId4" invalidUrl="" action="" tgtFrame="" tooltip="" history="1" highlightClick="0" endSnd="0"/>
              </a:rPr>
              <a:t>http://www.piketty.pse.ens.fr/files/Solow1957.pdf</a:t>
            </a:r>
            <a:r>
              <a:t>&gt;</a:t>
            </a:r>
          </a:p>
          <a:p>
            <a:pPr marL="0" indent="0" defTabSz="434340">
              <a:spcBef>
                <a:spcPts val="1100"/>
              </a:spcBef>
              <a:buSzTx/>
              <a:buFontTx/>
              <a:buNone/>
              <a:defRPr sz="2280">
                <a:latin typeface="Times New Roman"/>
                <a:ea typeface="Times New Roman"/>
                <a:cs typeface="Times New Roman"/>
                <a:sym typeface="Times New Roman"/>
              </a:defRPr>
            </a:pPr>
            <a:r>
              <a:t>Moses Abramovitz (1956): Catching Up, Forging Ahead, and Falling Behind &lt;</a:t>
            </a:r>
            <a:r>
              <a:rPr u="sng">
                <a:solidFill>
                  <a:srgbClr val="0000FF"/>
                </a:solidFill>
                <a:uFill>
                  <a:solidFill>
                    <a:srgbClr val="0000FF"/>
                  </a:solidFill>
                </a:uFill>
                <a:hlinkClick r:id="rId5" invalidUrl="" action="" tgtFrame="" tooltip="" history="1" highlightClick="0" endSnd="0"/>
              </a:rPr>
              <a:t>http://www.j-bradford-delong.net/teaching_Folder/Econ_210c_spring_2002/Readings/Abramovitz.pdf</a:t>
            </a:r>
            <a:r>
              <a:t>&gt;</a:t>
            </a:r>
          </a:p>
          <a:p>
            <a:pPr marL="0" indent="0" defTabSz="434340">
              <a:spcBef>
                <a:spcPts val="1100"/>
              </a:spcBef>
              <a:buSzTx/>
              <a:buFontTx/>
              <a:buNone/>
              <a:defRPr sz="2280">
                <a:latin typeface="Times New Roman"/>
                <a:ea typeface="Times New Roman"/>
                <a:cs typeface="Times New Roman"/>
                <a:sym typeface="Times New Roman"/>
              </a:defRPr>
            </a:pPr>
            <a:r>
              <a:t>Robert Solow (1987): Growth Theory and After &lt;</a:t>
            </a:r>
            <a:r>
              <a:rPr u="sng">
                <a:solidFill>
                  <a:srgbClr val="0000FF"/>
                </a:solidFill>
                <a:uFill>
                  <a:solidFill>
                    <a:srgbClr val="0000FF"/>
                  </a:solidFill>
                </a:uFill>
                <a:hlinkClick r:id="rId6" invalidUrl="" action="" tgtFrame="" tooltip="" history="1" highlightClick="0" endSnd="0"/>
              </a:rPr>
              <a:t>https://www.nobelprize.org/prizes/economic-sciences/1987/solow/lecture/</a:t>
            </a:r>
            <a:r>
              <a:t>&gt;</a:t>
            </a:r>
          </a:p>
          <a:p>
            <a:pPr marL="0" indent="0" defTabSz="434340">
              <a:spcBef>
                <a:spcPts val="1100"/>
              </a:spcBef>
              <a:buSzTx/>
              <a:buFontTx/>
              <a:buNone/>
              <a:defRPr sz="2280">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Basics: Production Notation"/>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Basics: Production Notation</a:t>
            </a:r>
          </a:p>
        </p:txBody>
      </p:sp>
      <p:sp>
        <p:nvSpPr>
          <p:cNvPr id="46" name="Y: total income and production…"/>
          <p:cNvSpPr txBox="1"/>
          <p:nvPr>
            <p:ph type="body" idx="4294967295"/>
          </p:nvPr>
        </p:nvSpPr>
        <p:spPr>
          <a:xfrm>
            <a:off x="277663" y="1270000"/>
            <a:ext cx="8572501" cy="4489303"/>
          </a:xfrm>
          <a:prstGeom prst="rect">
            <a:avLst/>
          </a:prstGeom>
        </p:spPr>
        <p:txBody>
          <a:bodyPr>
            <a:normAutofit fontScale="100000" lnSpcReduction="0"/>
          </a:bodyPr>
          <a:lstStyle/>
          <a:p>
            <a:pPr marL="218974" indent="-218974" defTabSz="416052">
              <a:spcBef>
                <a:spcPts val="1000"/>
              </a:spcBef>
              <a:buFontTx/>
              <a:defRPr sz="2184">
                <a:latin typeface="Times New Roman"/>
                <a:ea typeface="Times New Roman"/>
                <a:cs typeface="Times New Roman"/>
                <a:sym typeface="Times New Roman"/>
              </a:defRPr>
            </a:pPr>
            <a:r>
              <a:t>Y: total income and production</a:t>
            </a:r>
          </a:p>
          <a:p>
            <a:pPr marL="218974" indent="-218974" defTabSz="416052">
              <a:spcBef>
                <a:spcPts val="1000"/>
              </a:spcBef>
              <a:buFontTx/>
              <a:defRPr sz="2184">
                <a:latin typeface="Times New Roman"/>
                <a:ea typeface="Times New Roman"/>
                <a:cs typeface="Times New Roman"/>
                <a:sym typeface="Times New Roman"/>
              </a:defRPr>
            </a:pPr>
            <a:r>
              <a:t>E: technological and organizational efficiency-of-labor</a:t>
            </a:r>
          </a:p>
          <a:p>
            <a:pPr marL="218974" indent="-218974" defTabSz="416052">
              <a:spcBef>
                <a:spcPts val="1000"/>
              </a:spcBef>
              <a:buFontTx/>
              <a:defRPr sz="2184">
                <a:latin typeface="Times New Roman"/>
                <a:ea typeface="Times New Roman"/>
                <a:cs typeface="Times New Roman"/>
                <a:sym typeface="Times New Roman"/>
              </a:defRPr>
            </a:pPr>
            <a:r>
              <a:t>L: labor force</a:t>
            </a:r>
          </a:p>
          <a:p>
            <a:pPr marL="218974" indent="-218974" defTabSz="416052">
              <a:spcBef>
                <a:spcPts val="1000"/>
              </a:spcBef>
              <a:buFontTx/>
              <a:defRPr sz="2184">
                <a:latin typeface="Times New Roman"/>
                <a:ea typeface="Times New Roman"/>
                <a:cs typeface="Times New Roman"/>
                <a:sym typeface="Times New Roman"/>
              </a:defRPr>
            </a:pPr>
            <a:r>
              <a:t>y: per-worker income and production</a:t>
            </a:r>
          </a:p>
          <a:p>
            <a:pPr marL="218974" indent="-218974" defTabSz="416052">
              <a:spcBef>
                <a:spcPts val="1000"/>
              </a:spcBef>
              <a:buFontTx/>
              <a:defRPr sz="2184">
                <a:latin typeface="Times New Roman"/>
                <a:ea typeface="Times New Roman"/>
                <a:cs typeface="Times New Roman"/>
                <a:sym typeface="Times New Roman"/>
              </a:defRPr>
            </a:pPr>
            <a:r>
              <a:t>κ: the capital-intensity of the economy, as measured by the capital-output ratio K/Y (Greek lower kappa)</a:t>
            </a:r>
          </a:p>
          <a:p>
            <a:pPr marL="218974" indent="-218974" defTabSz="416052">
              <a:spcBef>
                <a:spcPts val="1000"/>
              </a:spcBef>
              <a:buFontTx/>
              <a:defRPr sz="2184">
                <a:latin typeface="Times New Roman"/>
                <a:ea typeface="Times New Roman"/>
                <a:cs typeface="Times New Roman"/>
                <a:sym typeface="Times New Roman"/>
              </a:defRPr>
            </a:pPr>
            <a:r>
              <a:t>θ: the relative salience in economic growth of capital-intensity vis-a-vis technological and organizational progress (Greek lower theta)</a:t>
            </a:r>
          </a:p>
          <a:p>
            <a:pPr lvl="1" marL="565684" indent="-218974" defTabSz="416052">
              <a:spcBef>
                <a:spcPts val="1000"/>
              </a:spcBef>
              <a:buFontTx/>
              <a:buChar char="•"/>
              <a:defRPr sz="2184">
                <a:latin typeface="Times New Roman"/>
                <a:ea typeface="Times New Roman"/>
                <a:cs typeface="Times New Roman"/>
                <a:sym typeface="Times New Roman"/>
              </a:defRPr>
            </a:pPr>
            <a:r>
              <a:t>if α is the share of income received by capital under the marginal productivity theory of distribution, then α=θ/(1+θ), 1-α=1/(1+θ), θ = α/(1-α)</a:t>
            </a:r>
          </a:p>
        </p:txBody>
      </p:sp>
      <p:pic>
        <p:nvPicPr>
          <p:cNvPr id="47" name="Image" descr="Image"/>
          <p:cNvPicPr>
            <a:picLocks noChangeAspect="1"/>
          </p:cNvPicPr>
          <p:nvPr/>
        </p:nvPicPr>
        <p:blipFill>
          <a:blip r:embed="rId2">
            <a:extLst/>
          </a:blip>
          <a:stretch>
            <a:fillRect/>
          </a:stretch>
        </p:blipFill>
        <p:spPr>
          <a:xfrm>
            <a:off x="277663" y="5759302"/>
            <a:ext cx="8305801" cy="8255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Basics: Production Algebra"/>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0080"/>
                </a:solidFill>
              </a:defRPr>
            </a:lvl1pPr>
          </a:lstStyle>
          <a:p>
            <a:pPr/>
            <a:r>
              <a:t>Basics: Production Algebra</a:t>
            </a:r>
          </a:p>
        </p:txBody>
      </p:sp>
      <p:sp>
        <p:nvSpPr>
          <p:cNvPr id="50" name="Then there is one and only one equation that satisfies those three rules of thumb:"/>
          <p:cNvSpPr txBox="1"/>
          <p:nvPr>
            <p:ph type="body" sz="quarter" idx="4294967295"/>
          </p:nvPr>
        </p:nvSpPr>
        <p:spPr>
          <a:xfrm>
            <a:off x="277663" y="1270000"/>
            <a:ext cx="8572501" cy="908198"/>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r>
              <a:t>Then there is one and only one equation that satisfies those three rules of thumb:</a:t>
            </a:r>
          </a:p>
        </p:txBody>
      </p:sp>
      <p:sp>
        <p:nvSpPr>
          <p:cNvPr id="51" name="And it is also worth writing down…"/>
          <p:cNvSpPr txBox="1"/>
          <p:nvPr/>
        </p:nvSpPr>
        <p:spPr>
          <a:xfrm>
            <a:off x="277663" y="2823666"/>
            <a:ext cx="8572501" cy="171643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1200"/>
              </a:spcBef>
              <a:defRPr b="1" sz="2400">
                <a:latin typeface="Times New Roman"/>
                <a:ea typeface="Times New Roman"/>
                <a:cs typeface="Times New Roman"/>
                <a:sym typeface="Times New Roman"/>
              </a:defRPr>
            </a:pPr>
            <a:r>
              <a:t>And it is also worth writing down</a:t>
            </a:r>
          </a:p>
          <a:p>
            <a:pPr marL="240631" indent="-240631">
              <a:spcBef>
                <a:spcPts val="1200"/>
              </a:spcBef>
              <a:buSzPct val="100000"/>
              <a:buChar char="•"/>
              <a:defRPr sz="2400">
                <a:latin typeface="Times New Roman"/>
                <a:ea typeface="Times New Roman"/>
                <a:cs typeface="Times New Roman"/>
                <a:sym typeface="Times New Roman"/>
              </a:defRPr>
            </a:pPr>
            <a:r>
              <a:t>a version of this equation in per-worker form, where y = Y/L</a:t>
            </a:r>
          </a:p>
          <a:p>
            <a:pPr marL="240631" indent="-240631">
              <a:spcBef>
                <a:spcPts val="1200"/>
              </a:spcBef>
              <a:buSzPct val="100000"/>
              <a:buChar char="•"/>
              <a:defRPr sz="2400">
                <a:latin typeface="Times New Roman"/>
                <a:ea typeface="Times New Roman"/>
                <a:cs typeface="Times New Roman"/>
                <a:sym typeface="Times New Roman"/>
              </a:defRPr>
            </a:pPr>
            <a:r>
              <a:t>the definition of capital intensity κ: κ= K/Y</a:t>
            </a:r>
          </a:p>
        </p:txBody>
      </p:sp>
      <p:sp>
        <p:nvSpPr>
          <p:cNvPr id="52" name="We have just done what economists typically do: take a complex situation, strip things down to some salient piece of it, and then formalize and algebraize that piece in the hope of gaining insight…"/>
          <p:cNvSpPr txBox="1"/>
          <p:nvPr/>
        </p:nvSpPr>
        <p:spPr>
          <a:xfrm>
            <a:off x="277663" y="5562600"/>
            <a:ext cx="8572501" cy="90819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70331">
              <a:spcBef>
                <a:spcPts val="900"/>
              </a:spcBef>
              <a:defRPr b="1" sz="1944">
                <a:latin typeface="Times New Roman"/>
                <a:ea typeface="Times New Roman"/>
                <a:cs typeface="Times New Roman"/>
                <a:sym typeface="Times New Roman"/>
              </a:defRPr>
            </a:lvl1pPr>
          </a:lstStyle>
          <a:p>
            <a:pPr/>
            <a:r>
              <a:t>We have just done what economists typically do: take a complex situation, strip things down to some salient piece of it, and then formalize and algebraize that piece in the hope of gaining insight…</a:t>
            </a:r>
          </a:p>
        </p:txBody>
      </p:sp>
      <p:pic>
        <p:nvPicPr>
          <p:cNvPr id="53" name="Image" descr="Image"/>
          <p:cNvPicPr>
            <a:picLocks noChangeAspect="1"/>
          </p:cNvPicPr>
          <p:nvPr/>
        </p:nvPicPr>
        <p:blipFill>
          <a:blip r:embed="rId2">
            <a:extLst/>
          </a:blip>
          <a:stretch>
            <a:fillRect/>
          </a:stretch>
        </p:blipFill>
        <p:spPr>
          <a:xfrm>
            <a:off x="3296807" y="1975244"/>
            <a:ext cx="1879601" cy="698501"/>
          </a:xfrm>
          <a:prstGeom prst="rect">
            <a:avLst/>
          </a:prstGeom>
          <a:ln w="12700">
            <a:miter lim="400000"/>
          </a:ln>
        </p:spPr>
      </p:pic>
      <p:pic>
        <p:nvPicPr>
          <p:cNvPr id="54" name="Image" descr="Image"/>
          <p:cNvPicPr>
            <a:picLocks noChangeAspect="1"/>
          </p:cNvPicPr>
          <p:nvPr/>
        </p:nvPicPr>
        <p:blipFill>
          <a:blip r:embed="rId3">
            <a:extLst/>
          </a:blip>
          <a:stretch>
            <a:fillRect/>
          </a:stretch>
        </p:blipFill>
        <p:spPr>
          <a:xfrm>
            <a:off x="1594441" y="4540102"/>
            <a:ext cx="1612901" cy="673101"/>
          </a:xfrm>
          <a:prstGeom prst="rect">
            <a:avLst/>
          </a:prstGeom>
          <a:ln w="12700">
            <a:miter lim="400000"/>
          </a:ln>
        </p:spPr>
      </p:pic>
      <p:pic>
        <p:nvPicPr>
          <p:cNvPr id="55" name="Image" descr="Image"/>
          <p:cNvPicPr>
            <a:picLocks noChangeAspect="1"/>
          </p:cNvPicPr>
          <p:nvPr/>
        </p:nvPicPr>
        <p:blipFill>
          <a:blip r:embed="rId4">
            <a:extLst/>
          </a:blip>
          <a:stretch>
            <a:fillRect/>
          </a:stretch>
        </p:blipFill>
        <p:spPr>
          <a:xfrm>
            <a:off x="5018042" y="4540102"/>
            <a:ext cx="1308101" cy="7366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Solow Model Basics: Notes"/>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0080"/>
                </a:solidFill>
              </a:defRPr>
            </a:lvl1pPr>
          </a:lstStyle>
          <a:p>
            <a:pPr/>
            <a:r>
              <a:t>Solow Model Basics: Notes</a:t>
            </a:r>
          </a:p>
        </p:txBody>
      </p:sp>
      <p:sp>
        <p:nvSpPr>
          <p:cNvPr id="58" name="The code in the nbViewer documents is static. But you should also look at:…"/>
          <p:cNvSpPr txBox="1"/>
          <p:nvPr>
            <p:ph type="body" idx="4294967295"/>
          </p:nvPr>
        </p:nvSpPr>
        <p:spPr>
          <a:xfrm>
            <a:off x="277663" y="2178197"/>
            <a:ext cx="8572501" cy="4489303"/>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t>The code in the nbViewer documents is static. But you should also look at</a:t>
            </a:r>
            <a:r>
              <a: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http://datahub.berkeley.edu/user-redirect/interact?account=braddelong&amp;repo=long-form-drafts&amp;branch=master&amp;path=solow-model-2-basics.ipynb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http://datahub.berkeley.edu/user-redirect/interact?account=braddelong&amp;repo=long-form-drafts&amp;branch=master&amp;path=solow-model-3-growing.ipynb</a:t>
            </a:r>
            <a:r>
              <a:t>&gt; </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http://datahub.berkeley.edu/user-redirect/interact?account=braddelong&amp;repo=long-form-drafts&amp;branch=master&amp;path=solow-model-4-using.ipynb</a:t>
            </a:r>
            <a:r>
              <a:t>&gt;</a:t>
            </a:r>
          </a:p>
        </p:txBody>
      </p:sp>
      <p:pic>
        <p:nvPicPr>
          <p:cNvPr id="59" name="Image" descr="Image"/>
          <p:cNvPicPr>
            <a:picLocks noChangeAspect="1"/>
          </p:cNvPicPr>
          <p:nvPr/>
        </p:nvPicPr>
        <p:blipFill>
          <a:blip r:embed="rId5">
            <a:extLst/>
          </a:blip>
          <a:stretch>
            <a:fillRect/>
          </a:stretch>
        </p:blipFill>
        <p:spPr>
          <a:xfrm>
            <a:off x="277663" y="1270000"/>
            <a:ext cx="8305801" cy="8255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 name="The Rest of the Model: Growth Rat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The Rest of the Model: Growth Rates</a:t>
            </a:r>
          </a:p>
        </p:txBody>
      </p:sp>
      <p:sp>
        <p:nvSpPr>
          <p:cNvPr id="62" name="Variables change over time:…"/>
          <p:cNvSpPr txBox="1"/>
          <p:nvPr>
            <p:ph type="body" idx="4294967295"/>
          </p:nvPr>
        </p:nvSpPr>
        <p:spPr>
          <a:xfrm>
            <a:off x="277663" y="2110104"/>
            <a:ext cx="8572501" cy="4557396"/>
          </a:xfrm>
          <a:prstGeom prst="rect">
            <a:avLst/>
          </a:prstGeom>
        </p:spPr>
        <p:txBody>
          <a:bodyPr>
            <a:normAutofit fontScale="100000" lnSpcReduction="0"/>
          </a:bodyPr>
          <a:lstStyle/>
          <a:p>
            <a:pPr marL="0" indent="0" defTabSz="452627">
              <a:spcBef>
                <a:spcPts val="1100"/>
              </a:spcBef>
              <a:buSzTx/>
              <a:buFontTx/>
              <a:buNone/>
              <a:defRPr b="1" sz="2376">
                <a:latin typeface="Times New Roman"/>
                <a:ea typeface="Times New Roman"/>
                <a:cs typeface="Times New Roman"/>
                <a:sym typeface="Times New Roman"/>
              </a:defRPr>
            </a:pPr>
            <a:r>
              <a:t>Variables change over time:</a:t>
            </a:r>
          </a:p>
          <a:p>
            <a:pPr marL="238225" indent="-238225" defTabSz="452627">
              <a:spcBef>
                <a:spcPts val="1100"/>
              </a:spcBef>
              <a:buFontTx/>
              <a:defRPr sz="2376">
                <a:latin typeface="Times New Roman"/>
                <a:ea typeface="Times New Roman"/>
                <a:cs typeface="Times New Roman"/>
                <a:sym typeface="Times New Roman"/>
              </a:defRPr>
            </a:pPr>
            <a:r>
              <a:t>growth of labor g</a:t>
            </a:r>
            <a:r>
              <a:rPr baseline="-5999"/>
              <a:t>L</a:t>
            </a:r>
            <a:r>
              <a:t>: proportional at a constant n (for now)</a:t>
            </a:r>
          </a:p>
          <a:p>
            <a:pPr marL="238225" indent="-238225" defTabSz="452627">
              <a:spcBef>
                <a:spcPts val="1100"/>
              </a:spcBef>
              <a:buFontTx/>
              <a:defRPr sz="2376">
                <a:latin typeface="Times New Roman"/>
                <a:ea typeface="Times New Roman"/>
                <a:cs typeface="Times New Roman"/>
                <a:sym typeface="Times New Roman"/>
              </a:defRPr>
            </a:pPr>
            <a:r>
              <a:t>growth of labor efficiency g</a:t>
            </a:r>
            <a:r>
              <a:rPr baseline="-5999"/>
              <a:t>E</a:t>
            </a:r>
            <a:r>
              <a:t>: proportional at a constant g (for now)</a:t>
            </a:r>
          </a:p>
          <a:p>
            <a:pPr marL="238225" indent="-238225" defTabSz="452627">
              <a:spcBef>
                <a:spcPts val="1100"/>
              </a:spcBef>
              <a:buFontTx/>
              <a:defRPr sz="2376">
                <a:latin typeface="Times New Roman"/>
                <a:ea typeface="Times New Roman"/>
                <a:cs typeface="Times New Roman"/>
                <a:sym typeface="Times New Roman"/>
              </a:defRPr>
            </a:pPr>
            <a:r>
              <a:t>rate of change of capital: savings minus depreciation</a:t>
            </a:r>
          </a:p>
          <a:p>
            <a:pPr marL="238225" indent="-238225" defTabSz="452627">
              <a:spcBef>
                <a:spcPts val="1100"/>
              </a:spcBef>
              <a:buFontTx/>
              <a:defRPr sz="2376">
                <a:latin typeface="Times New Roman"/>
                <a:ea typeface="Times New Roman"/>
                <a:cs typeface="Times New Roman"/>
                <a:sym typeface="Times New Roman"/>
              </a:defRPr>
            </a:pPr>
            <a:r>
              <a:t>What do these mean?</a:t>
            </a:r>
          </a:p>
          <a:p>
            <a:pPr marL="238225" indent="-238225" defTabSz="452627">
              <a:spcBef>
                <a:spcPts val="1100"/>
              </a:spcBef>
              <a:buFontTx/>
              <a:defRPr sz="2376">
                <a:latin typeface="Times New Roman"/>
                <a:ea typeface="Times New Roman"/>
                <a:cs typeface="Times New Roman"/>
                <a:sym typeface="Times New Roman"/>
              </a:defRPr>
            </a:pPr>
          </a:p>
          <a:p>
            <a:pPr marL="238225" indent="-238225" defTabSz="452627">
              <a:spcBef>
                <a:spcPts val="1100"/>
              </a:spcBef>
              <a:buFontTx/>
              <a:defRPr sz="2376">
                <a:latin typeface="Times New Roman"/>
                <a:ea typeface="Times New Roman"/>
                <a:cs typeface="Times New Roman"/>
                <a:sym typeface="Times New Roman"/>
              </a:defRPr>
            </a:pPr>
          </a:p>
          <a:p>
            <a:pPr marL="0" indent="0" defTabSz="452627">
              <a:spcBef>
                <a:spcPts val="1100"/>
              </a:spcBef>
              <a:buSzTx/>
              <a:buFontTx/>
              <a:buNone/>
              <a:defRPr b="1" sz="2376">
                <a:latin typeface="Times New Roman"/>
                <a:ea typeface="Times New Roman"/>
                <a:cs typeface="Times New Roman"/>
                <a:sym typeface="Times New Roman"/>
              </a:defRPr>
            </a:pPr>
            <a:r>
              <a:t>Now let’s look at the rate of change of capital-intensity κ as a function of the level of capital-intensity κ, for constant n, g, s, δ, and θ…</a:t>
            </a:r>
          </a:p>
        </p:txBody>
      </p:sp>
      <p:pic>
        <p:nvPicPr>
          <p:cNvPr id="63" name="Image" descr="Image"/>
          <p:cNvPicPr>
            <a:picLocks noChangeAspect="1"/>
          </p:cNvPicPr>
          <p:nvPr/>
        </p:nvPicPr>
        <p:blipFill>
          <a:blip r:embed="rId2">
            <a:extLst/>
          </a:blip>
          <a:stretch>
            <a:fillRect/>
          </a:stretch>
        </p:blipFill>
        <p:spPr>
          <a:xfrm>
            <a:off x="470299" y="1266289"/>
            <a:ext cx="1168401" cy="558801"/>
          </a:xfrm>
          <a:prstGeom prst="rect">
            <a:avLst/>
          </a:prstGeom>
          <a:ln w="12700">
            <a:miter lim="400000"/>
          </a:ln>
        </p:spPr>
      </p:pic>
      <p:pic>
        <p:nvPicPr>
          <p:cNvPr id="64" name="Image" descr="Image"/>
          <p:cNvPicPr>
            <a:picLocks noChangeAspect="1"/>
          </p:cNvPicPr>
          <p:nvPr/>
        </p:nvPicPr>
        <p:blipFill>
          <a:blip r:embed="rId3">
            <a:extLst/>
          </a:blip>
          <a:stretch>
            <a:fillRect/>
          </a:stretch>
        </p:blipFill>
        <p:spPr>
          <a:xfrm>
            <a:off x="2440902" y="1228189"/>
            <a:ext cx="1981201" cy="596901"/>
          </a:xfrm>
          <a:prstGeom prst="rect">
            <a:avLst/>
          </a:prstGeom>
          <a:ln w="12700">
            <a:miter lim="400000"/>
          </a:ln>
        </p:spPr>
      </p:pic>
      <p:pic>
        <p:nvPicPr>
          <p:cNvPr id="65" name="Image" descr="Image"/>
          <p:cNvPicPr>
            <a:picLocks noChangeAspect="1"/>
          </p:cNvPicPr>
          <p:nvPr/>
        </p:nvPicPr>
        <p:blipFill>
          <a:blip r:embed="rId4">
            <a:extLst/>
          </a:blip>
          <a:stretch>
            <a:fillRect/>
          </a:stretch>
        </p:blipFill>
        <p:spPr>
          <a:xfrm>
            <a:off x="5421163" y="1228189"/>
            <a:ext cx="3429001" cy="5461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Growth Rates: L &amp; 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Growth Rates: L &amp; E</a:t>
            </a:r>
          </a:p>
        </p:txBody>
      </p:sp>
      <p:pic>
        <p:nvPicPr>
          <p:cNvPr id="68" name="Image" descr="Image"/>
          <p:cNvPicPr>
            <a:picLocks noChangeAspect="1"/>
          </p:cNvPicPr>
          <p:nvPr/>
        </p:nvPicPr>
        <p:blipFill>
          <a:blip r:embed="rId2">
            <a:extLst/>
          </a:blip>
          <a:stretch>
            <a:fillRect/>
          </a:stretch>
        </p:blipFill>
        <p:spPr>
          <a:xfrm>
            <a:off x="137963" y="1270000"/>
            <a:ext cx="8712201" cy="5397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Salience of Capital: θ"/>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Salience of Capital: θ</a:t>
            </a:r>
          </a:p>
        </p:txBody>
      </p:sp>
      <p:pic>
        <p:nvPicPr>
          <p:cNvPr id="71" name="Image" descr="Image"/>
          <p:cNvPicPr>
            <a:picLocks noChangeAspect="1"/>
          </p:cNvPicPr>
          <p:nvPr/>
        </p:nvPicPr>
        <p:blipFill>
          <a:blip r:embed="rId2">
            <a:extLst/>
          </a:blip>
          <a:stretch>
            <a:fillRect/>
          </a:stretch>
        </p:blipFill>
        <p:spPr>
          <a:xfrm>
            <a:off x="372122" y="1074934"/>
            <a:ext cx="8178801" cy="54610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